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Cairo"/>
      <p:regular r:id="rId32"/>
      <p:bold r:id="rId33"/>
    </p:embeddedFont>
    <p:embeddedFont>
      <p:font typeface="Century Gothic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Cairo-bold.fntdata"/><Relationship Id="rId10" Type="http://schemas.openxmlformats.org/officeDocument/2006/relationships/slide" Target="slides/slide5.xml"/><Relationship Id="rId32" Type="http://schemas.openxmlformats.org/officeDocument/2006/relationships/font" Target="fonts/Cairo-regular.fntdata"/><Relationship Id="rId13" Type="http://schemas.openxmlformats.org/officeDocument/2006/relationships/slide" Target="slides/slide8.xml"/><Relationship Id="rId35" Type="http://schemas.openxmlformats.org/officeDocument/2006/relationships/font" Target="fonts/CenturyGothic-bold.fntdata"/><Relationship Id="rId12" Type="http://schemas.openxmlformats.org/officeDocument/2006/relationships/slide" Target="slides/slide7.xml"/><Relationship Id="rId34" Type="http://schemas.openxmlformats.org/officeDocument/2006/relationships/font" Target="fonts/CenturyGothic-regular.fntdata"/><Relationship Id="rId15" Type="http://schemas.openxmlformats.org/officeDocument/2006/relationships/slide" Target="slides/slide10.xml"/><Relationship Id="rId37" Type="http://schemas.openxmlformats.org/officeDocument/2006/relationships/font" Target="fonts/CenturyGothic-boldItalic.fntdata"/><Relationship Id="rId14" Type="http://schemas.openxmlformats.org/officeDocument/2006/relationships/slide" Target="slides/slide9.xml"/><Relationship Id="rId36" Type="http://schemas.openxmlformats.org/officeDocument/2006/relationships/font" Target="fonts/CenturyGothic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93a94c666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93a94c666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3a94c666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93a94c666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93a94c666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93a94c666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93a94c666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93a94c666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93a94c666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93a94c666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93a94c6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93a94c6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93a94c66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93a94c66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93a94c666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93a94c666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cc40b53d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cc40b53d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cc40b53d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cc40b53d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cc40b53d2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cc40b53d2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cc40b53d2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cc40b53d2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cc40b53d2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cc40b53d2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4310550" y="30234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0" name="Google Shape;110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9" name="Google Shape;129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0" name="Google Shape;13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05" name="Google Shape;105;p10"/>
          <p:cNvGrpSpPr/>
          <p:nvPr/>
        </p:nvGrpSpPr>
        <p:grpSpPr>
          <a:xfrm>
            <a:off x="8472450" y="350747"/>
            <a:ext cx="698925" cy="684657"/>
            <a:chOff x="0" y="3785672"/>
            <a:chExt cx="698925" cy="684657"/>
          </a:xfrm>
        </p:grpSpPr>
        <p:sp>
          <p:nvSpPr>
            <p:cNvPr id="106" name="Google Shape;106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britannica.com/science/spectroscopy" TargetMode="External"/><Relationship Id="rId4" Type="http://schemas.openxmlformats.org/officeDocument/2006/relationships/hyperlink" Target="http://astronomy.swin.edu.au/cosmos/S/Spectroscopy" TargetMode="External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>
            <p:ph type="ctrTitle"/>
          </p:nvPr>
        </p:nvSpPr>
        <p:spPr>
          <a:xfrm>
            <a:off x="3061300" y="1170550"/>
            <a:ext cx="45294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iro"/>
                <a:ea typeface="Cairo"/>
                <a:cs typeface="Cairo"/>
                <a:sym typeface="Cairo"/>
              </a:rPr>
              <a:t>Space Rover Community 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38" name="Google Shape;138;p13"/>
          <p:cNvSpPr txBox="1"/>
          <p:nvPr>
            <p:ph idx="1" type="subTitle"/>
          </p:nvPr>
        </p:nvSpPr>
        <p:spPr>
          <a:xfrm>
            <a:off x="4021925" y="2501325"/>
            <a:ext cx="27441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Progress Presentation #2</a:t>
            </a:r>
            <a:endParaRPr sz="1700">
              <a:solidFill>
                <a:srgbClr val="B7B7B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9" name="Google Shape;139;p13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6308825" y="3219650"/>
            <a:ext cx="1637274" cy="163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>
            <a:off x="4819500" y="3367488"/>
            <a:ext cx="1341600" cy="1341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297500" y="759075"/>
            <a:ext cx="3036300" cy="26511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spacecraft’s</a:t>
            </a:r>
            <a:r>
              <a:rPr b="1" lang="en-GB"/>
              <a:t> Drive-Train </a:t>
            </a:r>
            <a:r>
              <a:rPr lang="en-GB"/>
              <a:t>Mechanism:</a:t>
            </a:r>
            <a:endParaRPr/>
          </a:p>
        </p:txBody>
      </p:sp>
      <p:sp>
        <p:nvSpPr>
          <p:cNvPr id="200" name="Google Shape;200;p2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Cairo"/>
                <a:ea typeface="Cairo"/>
                <a:cs typeface="Cairo"/>
                <a:sym typeface="Cairo"/>
              </a:rPr>
              <a:t>Sub-team representer:</a:t>
            </a:r>
            <a:endParaRPr>
              <a:solidFill>
                <a:srgbClr val="999999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Cairo"/>
                <a:ea typeface="Cairo"/>
                <a:cs typeface="Cairo"/>
                <a:sym typeface="Cairo"/>
              </a:rPr>
              <a:t>Yasmine Kharrat</a:t>
            </a:r>
            <a:endParaRPr>
              <a:solidFill>
                <a:srgbClr val="999999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01" name="Google Shape;201;p22"/>
          <p:cNvSpPr txBox="1"/>
          <p:nvPr>
            <p:ph idx="2" type="body"/>
          </p:nvPr>
        </p:nvSpPr>
        <p:spPr>
          <a:xfrm>
            <a:off x="4648200" y="759075"/>
            <a:ext cx="3676800" cy="32850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173" y="2061050"/>
            <a:ext cx="1790951" cy="1236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>
            <p:ph idx="2" type="body"/>
          </p:nvPr>
        </p:nvSpPr>
        <p:spPr>
          <a:xfrm>
            <a:off x="4648200" y="759075"/>
            <a:ext cx="3676800" cy="32850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Century Gothic"/>
                <a:ea typeface="Century Gothic"/>
                <a:cs typeface="Century Gothic"/>
                <a:sym typeface="Century Gothic"/>
              </a:rPr>
              <a:t>I- Object </a:t>
            </a:r>
            <a:r>
              <a:rPr lang="en-GB" sz="1900">
                <a:latin typeface="Century Gothic"/>
                <a:ea typeface="Century Gothic"/>
                <a:cs typeface="Century Gothic"/>
                <a:sym typeface="Century Gothic"/>
              </a:rPr>
              <a:t>Avoidance Mechanism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4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-GB" sz="1900">
                <a:latin typeface="Century Gothic"/>
                <a:ea typeface="Century Gothic"/>
                <a:cs typeface="Century Gothic"/>
                <a:sym typeface="Century Gothic"/>
              </a:rPr>
              <a:t>II- 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1297500" y="759075"/>
            <a:ext cx="3036300" cy="26511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spacecraft’s</a:t>
            </a:r>
            <a:r>
              <a:rPr b="1" lang="en-GB"/>
              <a:t> Intake Arm </a:t>
            </a:r>
            <a:r>
              <a:rPr lang="en-GB"/>
              <a:t>Mechanism:</a:t>
            </a:r>
            <a:endParaRPr/>
          </a:p>
        </p:txBody>
      </p:sp>
      <p:sp>
        <p:nvSpPr>
          <p:cNvPr id="209" name="Google Shape;209;p23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Cairo"/>
                <a:ea typeface="Cairo"/>
                <a:cs typeface="Cairo"/>
                <a:sym typeface="Cairo"/>
              </a:rPr>
              <a:t>Sub-team representer:</a:t>
            </a:r>
            <a:endParaRPr>
              <a:solidFill>
                <a:srgbClr val="999999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Cairo"/>
                <a:ea typeface="Cairo"/>
                <a:cs typeface="Cairo"/>
                <a:sym typeface="Cairo"/>
              </a:rPr>
              <a:t>E. Lahiani</a:t>
            </a:r>
            <a:endParaRPr>
              <a:solidFill>
                <a:srgbClr val="999999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0" name="Google Shape;210;p23"/>
          <p:cNvSpPr txBox="1"/>
          <p:nvPr>
            <p:ph idx="2" type="body"/>
          </p:nvPr>
        </p:nvSpPr>
        <p:spPr>
          <a:xfrm>
            <a:off x="4648200" y="759075"/>
            <a:ext cx="3676800" cy="32850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t/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b="0" l="5781" r="8189" t="0"/>
          <a:stretch/>
        </p:blipFill>
        <p:spPr>
          <a:xfrm>
            <a:off x="1770050" y="2133000"/>
            <a:ext cx="1943300" cy="11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/>
          <p:nvPr/>
        </p:nvSpPr>
        <p:spPr>
          <a:xfrm>
            <a:off x="1900225" y="2195875"/>
            <a:ext cx="741600" cy="45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 txBox="1"/>
          <p:nvPr>
            <p:ph idx="2" type="body"/>
          </p:nvPr>
        </p:nvSpPr>
        <p:spPr>
          <a:xfrm>
            <a:off x="4648200" y="759075"/>
            <a:ext cx="3676800" cy="32850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Century Gothic"/>
                <a:ea typeface="Century Gothic"/>
                <a:cs typeface="Century Gothic"/>
                <a:sym typeface="Century Gothic"/>
              </a:rPr>
              <a:t>I- Our rev material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1900">
                <a:latin typeface="Century Gothic"/>
                <a:ea typeface="Century Gothic"/>
                <a:cs typeface="Century Gothic"/>
                <a:sym typeface="Century Gothic"/>
              </a:rPr>
              <a:t>II- Choosing what to use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4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-GB" sz="1900">
                <a:latin typeface="Century Gothic"/>
                <a:ea typeface="Century Gothic"/>
                <a:cs typeface="Century Gothic"/>
                <a:sym typeface="Century Gothic"/>
              </a:rPr>
              <a:t>III- Designing the material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ctrTitle"/>
          </p:nvPr>
        </p:nvSpPr>
        <p:spPr>
          <a:xfrm>
            <a:off x="3058975" y="855525"/>
            <a:ext cx="49962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r>
              <a:rPr lang="en-GB"/>
              <a:t>-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feelings, our visions and general conclusions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575700" y="500025"/>
            <a:ext cx="47760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3</a:t>
            </a:r>
            <a:r>
              <a:rPr lang="en-GB" sz="3600"/>
              <a:t>- References:</a:t>
            </a: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1229400" y="1152600"/>
            <a:ext cx="6380400" cy="20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latin typeface="Cairo"/>
                <a:ea typeface="Cairo"/>
                <a:cs typeface="Cairo"/>
                <a:sym typeface="Cairo"/>
              </a:rPr>
              <a:t>Thank you for your attention.</a:t>
            </a:r>
            <a:endParaRPr sz="3800"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29" name="Google Shape;229;p26"/>
          <p:cNvPicPr preferRelativeResize="0"/>
          <p:nvPr/>
        </p:nvPicPr>
        <p:blipFill rotWithShape="1">
          <a:blip r:embed="rId3">
            <a:alphaModFix/>
          </a:blip>
          <a:srcRect b="0" l="0" r="28525" t="0"/>
          <a:stretch/>
        </p:blipFill>
        <p:spPr>
          <a:xfrm flipH="1">
            <a:off x="7762200" y="3772650"/>
            <a:ext cx="1381800" cy="13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800" y="2994200"/>
            <a:ext cx="1810176" cy="181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 rotWithShape="1">
          <a:blip r:embed="rId5">
            <a:alphaModFix amt="80000"/>
          </a:blip>
          <a:srcRect b="0" l="0" r="0" t="0"/>
          <a:stretch/>
        </p:blipFill>
        <p:spPr>
          <a:xfrm>
            <a:off x="2373475" y="2994200"/>
            <a:ext cx="1810200" cy="1810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>
            <p:ph type="title"/>
          </p:nvPr>
        </p:nvSpPr>
        <p:spPr>
          <a:xfrm>
            <a:off x="891825" y="811200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iro"/>
                <a:ea typeface="Cairo"/>
                <a:cs typeface="Cairo"/>
                <a:sym typeface="Cairo"/>
              </a:rPr>
              <a:t>Outline:</a:t>
            </a:r>
            <a:endParaRPr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1- Sub-team Progress</a:t>
            </a:r>
            <a:endParaRPr sz="24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2- General Conclusions</a:t>
            </a:r>
            <a:endParaRPr sz="24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3- References</a:t>
            </a:r>
            <a:endParaRPr sz="24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ctrTitle"/>
          </p:nvPr>
        </p:nvSpPr>
        <p:spPr>
          <a:xfrm>
            <a:off x="3058975" y="1465125"/>
            <a:ext cx="49962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Sub-team progress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759075"/>
            <a:ext cx="3036300" cy="26511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spacecraft’s</a:t>
            </a:r>
            <a:r>
              <a:rPr b="1" lang="en-GB"/>
              <a:t> </a:t>
            </a:r>
            <a:r>
              <a:rPr lang="en-GB"/>
              <a:t>built-in </a:t>
            </a:r>
            <a:r>
              <a:rPr b="1" lang="en-GB"/>
              <a:t>Laboratory:</a:t>
            </a:r>
            <a:endParaRPr b="1"/>
          </a:p>
        </p:txBody>
      </p:sp>
      <p:sp>
        <p:nvSpPr>
          <p:cNvPr id="156" name="Google Shape;156;p1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Cairo"/>
                <a:ea typeface="Cairo"/>
                <a:cs typeface="Cairo"/>
                <a:sym typeface="Cairo"/>
              </a:rPr>
              <a:t>Sub-team representer:</a:t>
            </a:r>
            <a:endParaRPr>
              <a:solidFill>
                <a:srgbClr val="999999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Cairo"/>
                <a:ea typeface="Cairo"/>
                <a:cs typeface="Cairo"/>
                <a:sym typeface="Cairo"/>
              </a:rPr>
              <a:t>Med. Hedi Ben Jmeaa</a:t>
            </a:r>
            <a:endParaRPr>
              <a:solidFill>
                <a:srgbClr val="999999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7" name="Google Shape;157;p16"/>
          <p:cNvSpPr txBox="1"/>
          <p:nvPr>
            <p:ph idx="2" type="body"/>
          </p:nvPr>
        </p:nvSpPr>
        <p:spPr>
          <a:xfrm>
            <a:off x="4648200" y="759075"/>
            <a:ext cx="3676800" cy="32850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romanUcPeriod"/>
            </a:pPr>
            <a:r>
              <a:rPr lang="en-GB" sz="1900">
                <a:latin typeface="Century Gothic"/>
                <a:ea typeface="Century Gothic"/>
                <a:cs typeface="Century Gothic"/>
                <a:sym typeface="Century Gothic"/>
              </a:rPr>
              <a:t>AS7265x 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entury Gothic"/>
              <a:buAutoNum type="romanUcPeriod"/>
            </a:pPr>
            <a:r>
              <a:rPr lang="en-GB" sz="1900">
                <a:latin typeface="Century Gothic"/>
                <a:ea typeface="Century Gothic"/>
                <a:cs typeface="Century Gothic"/>
                <a:sym typeface="Century Gothic"/>
              </a:rPr>
              <a:t>How does spectroscopy work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entury Gothic"/>
              <a:buAutoNum type="romanUcPeriod"/>
            </a:pPr>
            <a:r>
              <a:rPr lang="en-GB" sz="1900">
                <a:latin typeface="Century Gothic"/>
                <a:ea typeface="Century Gothic"/>
                <a:cs typeface="Century Gothic"/>
                <a:sym typeface="Century Gothic"/>
              </a:rPr>
              <a:t>Working with Arduino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entury Gothic"/>
              <a:buAutoNum type="romanUcPeriod"/>
            </a:pPr>
            <a:r>
              <a:rPr lang="en-GB" sz="1900">
                <a:latin typeface="Century Gothic"/>
                <a:ea typeface="Century Gothic"/>
                <a:cs typeface="Century Gothic"/>
                <a:sym typeface="Century Gothic"/>
              </a:rPr>
              <a:t>Basic functions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775" y="1988225"/>
            <a:ext cx="2113750" cy="13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156150" y="396925"/>
            <a:ext cx="36939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60">
                <a:solidFill>
                  <a:schemeClr val="lt2"/>
                </a:solidFill>
              </a:rPr>
              <a:t>Light Spectroscopy</a:t>
            </a:r>
            <a:endParaRPr b="1" sz="2460">
              <a:solidFill>
                <a:schemeClr val="lt2"/>
              </a:solidFill>
            </a:endParaRPr>
          </a:p>
        </p:txBody>
      </p:sp>
      <p:sp>
        <p:nvSpPr>
          <p:cNvPr id="164" name="Google Shape;164;p17"/>
          <p:cNvSpPr txBox="1"/>
          <p:nvPr>
            <p:ph idx="2" type="body"/>
          </p:nvPr>
        </p:nvSpPr>
        <p:spPr>
          <a:xfrm>
            <a:off x="1211950" y="1398000"/>
            <a:ext cx="3638100" cy="24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965"/>
              <a:t>When light is projected onto matter, there is a changement in the light’s path.</a:t>
            </a:r>
            <a:endParaRPr sz="19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-GB" sz="1965"/>
              <a:t>The Interaction can be with </a:t>
            </a:r>
            <a:r>
              <a:rPr lang="en-GB" sz="1965" u="sng">
                <a:solidFill>
                  <a:schemeClr val="lt2"/>
                </a:solidFill>
              </a:rPr>
              <a:t>absorption</a:t>
            </a:r>
            <a:r>
              <a:rPr lang="en-GB" sz="1965">
                <a:solidFill>
                  <a:schemeClr val="lt2"/>
                </a:solidFill>
              </a:rPr>
              <a:t> </a:t>
            </a:r>
            <a:r>
              <a:rPr lang="en-GB" sz="1965"/>
              <a:t>or with </a:t>
            </a:r>
            <a:r>
              <a:rPr lang="en-GB" sz="1965" u="sng">
                <a:solidFill>
                  <a:schemeClr val="lt2"/>
                </a:solidFill>
              </a:rPr>
              <a:t>emission</a:t>
            </a:r>
            <a:r>
              <a:rPr lang="en-GB" sz="1965" u="sng"/>
              <a:t>.</a:t>
            </a:r>
            <a:endParaRPr sz="1965" u="sng"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050" y="1398000"/>
            <a:ext cx="3914577" cy="2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156150" y="396925"/>
            <a:ext cx="55749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60">
                <a:solidFill>
                  <a:schemeClr val="lt2"/>
                </a:solidFill>
              </a:rPr>
              <a:t>Light Spectroscopy</a:t>
            </a:r>
            <a:endParaRPr b="1" sz="2460">
              <a:solidFill>
                <a:schemeClr val="lt2"/>
              </a:solidFill>
            </a:endParaRPr>
          </a:p>
        </p:txBody>
      </p:sp>
      <p:sp>
        <p:nvSpPr>
          <p:cNvPr id="171" name="Google Shape;171;p18"/>
          <p:cNvSpPr txBox="1"/>
          <p:nvPr>
            <p:ph idx="2" type="body"/>
          </p:nvPr>
        </p:nvSpPr>
        <p:spPr>
          <a:xfrm>
            <a:off x="1211950" y="1398000"/>
            <a:ext cx="3638100" cy="24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Spectroscopy is the study of the </a:t>
            </a:r>
            <a:r>
              <a:rPr lang="en-GB" sz="1700" u="sng">
                <a:latin typeface="Arial"/>
                <a:ea typeface="Arial"/>
                <a:cs typeface="Arial"/>
                <a:sym typeface="Arial"/>
                <a:hlinkClick r:id="rId3"/>
              </a:rPr>
              <a:t>absorption and emission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 of light and other radiation by matter. It involves the </a:t>
            </a:r>
            <a:r>
              <a:rPr lang="en-GB" sz="1700" u="sng">
                <a:latin typeface="Arial"/>
                <a:ea typeface="Arial"/>
                <a:cs typeface="Arial"/>
                <a:sym typeface="Arial"/>
                <a:hlinkClick r:id="rId4"/>
              </a:rPr>
              <a:t>splitting of light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 (or more precisely electromagnetic radiation) into its constituent wavelengths (a spectrum), which is done in much the same way as a prism splits light into a rainbow of colours.</a:t>
            </a:r>
            <a:endParaRPr sz="2365" u="sng"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5751" y="1398000"/>
            <a:ext cx="3339874" cy="250492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/>
        </p:nvSpPr>
        <p:spPr>
          <a:xfrm>
            <a:off x="1294025" y="4322300"/>
            <a:ext cx="6263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1st Phase is </a:t>
            </a:r>
            <a:r>
              <a:rPr lang="en-GB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absorbing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light</a:t>
            </a:r>
            <a:b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2nd Phase is the </a:t>
            </a:r>
            <a:r>
              <a:rPr lang="en-GB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emission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of light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156150" y="396925"/>
            <a:ext cx="55749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60">
                <a:solidFill>
                  <a:schemeClr val="lt2"/>
                </a:solidFill>
              </a:rPr>
              <a:t>Working with Arduino</a:t>
            </a:r>
            <a:endParaRPr b="1" sz="2460">
              <a:solidFill>
                <a:schemeClr val="lt2"/>
              </a:solidFill>
            </a:endParaRPr>
          </a:p>
        </p:txBody>
      </p:sp>
      <p:sp>
        <p:nvSpPr>
          <p:cNvPr id="179" name="Google Shape;179;p19"/>
          <p:cNvSpPr txBox="1"/>
          <p:nvPr>
            <p:ph idx="2" type="body"/>
          </p:nvPr>
        </p:nvSpPr>
        <p:spPr>
          <a:xfrm>
            <a:off x="6023100" y="1522475"/>
            <a:ext cx="3120900" cy="24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2365"/>
              <a:t>A simple sketch of how the </a:t>
            </a:r>
            <a:r>
              <a:rPr lang="en-GB" sz="2365"/>
              <a:t>sensor</a:t>
            </a:r>
            <a:r>
              <a:rPr lang="en-GB" sz="2365"/>
              <a:t> can work with Arduino</a:t>
            </a:r>
            <a:endParaRPr sz="2365"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150" y="1522475"/>
            <a:ext cx="4686801" cy="26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156150" y="396925"/>
            <a:ext cx="55749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AS7265x Arduino Library</a:t>
            </a:r>
            <a:endParaRPr b="1" sz="21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460">
              <a:solidFill>
                <a:schemeClr val="lt2"/>
              </a:solidFill>
            </a:endParaRPr>
          </a:p>
        </p:txBody>
      </p:sp>
      <p:sp>
        <p:nvSpPr>
          <p:cNvPr id="186" name="Google Shape;186;p20"/>
          <p:cNvSpPr txBox="1"/>
          <p:nvPr>
            <p:ph idx="2" type="body"/>
          </p:nvPr>
        </p:nvSpPr>
        <p:spPr>
          <a:xfrm>
            <a:off x="1156150" y="978625"/>
            <a:ext cx="74889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The AS7265x sensor is developed by Sparkfun. So, they have written an Arduino library to get reading from the AS7265x Spectral Sensor.</a:t>
            </a:r>
            <a:endParaRPr sz="2765"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913" y="1700728"/>
            <a:ext cx="5457375" cy="30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1156150" y="396925"/>
            <a:ext cx="55749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1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Basic Examples</a:t>
            </a:r>
            <a:endParaRPr b="1" sz="2460">
              <a:solidFill>
                <a:schemeClr val="lt2"/>
              </a:solidFill>
            </a:endParaRPr>
          </a:p>
        </p:txBody>
      </p:sp>
      <p:sp>
        <p:nvSpPr>
          <p:cNvPr id="193" name="Google Shape;193;p21"/>
          <p:cNvSpPr txBox="1"/>
          <p:nvPr>
            <p:ph idx="2" type="body"/>
          </p:nvPr>
        </p:nvSpPr>
        <p:spPr>
          <a:xfrm>
            <a:off x="1156150" y="978625"/>
            <a:ext cx="74889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Basic Reading of all 18 Channels.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The Values change when changing the color of the objects the sensor is sensing.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000" y="1805350"/>
            <a:ext cx="7269500" cy="25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